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1014" r:id="rId2"/>
    <p:sldId id="1030" r:id="rId3"/>
    <p:sldId id="1031" r:id="rId4"/>
    <p:sldId id="1032" r:id="rId5"/>
    <p:sldId id="1033" r:id="rId6"/>
    <p:sldId id="1034" r:id="rId7"/>
    <p:sldId id="1035" r:id="rId8"/>
    <p:sldId id="1036" r:id="rId9"/>
    <p:sldId id="1037" r:id="rId10"/>
    <p:sldId id="1038" r:id="rId11"/>
    <p:sldId id="1039" r:id="rId12"/>
    <p:sldId id="1041" r:id="rId13"/>
    <p:sldId id="1042" r:id="rId14"/>
    <p:sldId id="1040" r:id="rId15"/>
  </p:sldIdLst>
  <p:sldSz cx="9901238" cy="6840538"/>
  <p:notesSz cx="7099300" cy="102346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1A1A68"/>
    <a:srgbClr val="EAEAEA"/>
    <a:srgbClr val="00AF96"/>
    <a:srgbClr val="FA7800"/>
    <a:srgbClr val="00A096"/>
    <a:srgbClr val="31AA96"/>
    <a:srgbClr val="00AA8C"/>
    <a:srgbClr val="00B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4783" autoAdjust="0"/>
  </p:normalViewPr>
  <p:slideViewPr>
    <p:cSldViewPr snapToGrid="0" snapToObjects="1">
      <p:cViewPr varScale="1">
        <p:scale>
          <a:sx n="92" d="100"/>
          <a:sy n="92" d="100"/>
        </p:scale>
        <p:origin x="1014" y="78"/>
      </p:cViewPr>
      <p:guideLst>
        <p:guide orient="horz" pos="2155"/>
        <p:guide pos="3113"/>
      </p:guideLst>
    </p:cSldViewPr>
  </p:slideViewPr>
  <p:outlineViewPr>
    <p:cViewPr>
      <p:scale>
        <a:sx n="33" d="100"/>
        <a:sy n="33" d="100"/>
      </p:scale>
      <p:origin x="0" y="-472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1602" y="6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3350"/>
            <a:ext cx="191959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96" tIns="47398" rIns="94796" bIns="47398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5000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1477" y="133350"/>
            <a:ext cx="191959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96" tIns="47398" rIns="94796" bIns="47398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5000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32989"/>
            <a:ext cx="191959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96" tIns="47398" rIns="94796" bIns="47398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5000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12264" y="9929813"/>
            <a:ext cx="47117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96" tIns="47398" rIns="94796" bIns="47398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fld id="{82A4F185-2DC9-4A3B-9CBC-4606875833B9}" type="slidenum">
              <a:rPr lang="es-ES_tradnl" altLang="es-ES"/>
              <a:pPr/>
              <a:t>‹Nº›</a:t>
            </a:fld>
            <a:endParaRPr lang="es-ES_tradnl" alt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68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6083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615" y="1"/>
            <a:ext cx="307768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5060" name="Rectangle 307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3113" y="768350"/>
            <a:ext cx="55530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103" y="4860925"/>
            <a:ext cx="520509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46086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1"/>
            <a:ext cx="307768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6087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615" y="9721851"/>
            <a:ext cx="307768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A6B7DBC4-7D55-49CD-92EC-E9EA915A48EC}" type="slidenum">
              <a:rPr lang="es-ES_tradnl" altLang="es-ES"/>
              <a:pPr/>
              <a:t>‹Nº›</a:t>
            </a:fld>
            <a:endParaRPr lang="es-ES_tradnl" alt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25663"/>
            <a:ext cx="8415338" cy="14652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76675"/>
            <a:ext cx="692943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6490389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66710840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62788" y="358775"/>
            <a:ext cx="2112962" cy="5578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19138" y="358775"/>
            <a:ext cx="6191250" cy="5578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2362396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9138" y="358775"/>
            <a:ext cx="8456612" cy="10795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719138" y="1619250"/>
            <a:ext cx="8456612" cy="4318000"/>
          </a:xfrm>
        </p:spPr>
        <p:txBody>
          <a:bodyPr/>
          <a:lstStyle/>
          <a:p>
            <a:pPr lv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741368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719138" y="358775"/>
            <a:ext cx="8456612" cy="55784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2064549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74991651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395788"/>
            <a:ext cx="8415337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898775"/>
            <a:ext cx="8415337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0080051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19138" y="1619250"/>
            <a:ext cx="41513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2850" y="1619250"/>
            <a:ext cx="41529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8049379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0638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1938"/>
            <a:ext cx="4375150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0113"/>
            <a:ext cx="4375150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29200" y="1531938"/>
            <a:ext cx="43767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29200" y="2170113"/>
            <a:ext cx="4376738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53791005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9211009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1961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588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0325" y="273050"/>
            <a:ext cx="5535613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1925"/>
            <a:ext cx="3257550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550244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9925" y="4787900"/>
            <a:ext cx="5942013" cy="5651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39925" y="611188"/>
            <a:ext cx="5942013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39925" y="5353050"/>
            <a:ext cx="5942013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6159827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358775"/>
            <a:ext cx="84566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19250"/>
            <a:ext cx="8456612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Primer nivel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</p:txBody>
      </p:sp>
      <p:pic>
        <p:nvPicPr>
          <p:cNvPr id="1028" name="Picture 7" descr="logosas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88063"/>
            <a:ext cx="12255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1757" name="Line 13"/>
          <p:cNvSpPr>
            <a:spLocks noChangeShapeType="1"/>
          </p:cNvSpPr>
          <p:nvPr userDrawn="1"/>
        </p:nvSpPr>
        <p:spPr bwMode="auto">
          <a:xfrm>
            <a:off x="0" y="1438275"/>
            <a:ext cx="9896475" cy="0"/>
          </a:xfrm>
          <a:prstGeom prst="line">
            <a:avLst/>
          </a:prstGeom>
          <a:noFill/>
          <a:ln w="44450">
            <a:solidFill>
              <a:srgbClr val="00A09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endParaRPr lang="es-ES" dirty="0">
              <a:cs typeface="+mn-cs"/>
            </a:endParaRPr>
          </a:p>
        </p:txBody>
      </p:sp>
      <p:pic>
        <p:nvPicPr>
          <p:cNvPr id="1030" name="Picture 18" descr="fond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7938"/>
            <a:ext cx="99060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2" descr="logosalud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38850"/>
            <a:ext cx="12255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3" descr="SANIDAD-sin-fondo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5867400"/>
            <a:ext cx="1995487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1768" name="Line 24"/>
          <p:cNvSpPr>
            <a:spLocks noChangeShapeType="1"/>
          </p:cNvSpPr>
          <p:nvPr userDrawn="1"/>
        </p:nvSpPr>
        <p:spPr bwMode="auto">
          <a:xfrm>
            <a:off x="-1588" y="1035050"/>
            <a:ext cx="9896476" cy="0"/>
          </a:xfrm>
          <a:prstGeom prst="line">
            <a:avLst/>
          </a:prstGeom>
          <a:noFill/>
          <a:ln w="44450">
            <a:solidFill>
              <a:srgbClr val="00A09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endParaRPr lang="es-E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7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A7800"/>
          </a:solidFill>
          <a:latin typeface="+mj-lt"/>
          <a:ea typeface="+mj-ea"/>
          <a:cs typeface="+mj-cs"/>
        </a:defRPr>
      </a:lvl1pPr>
      <a:lvl2pPr algn="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A7800"/>
          </a:solidFill>
          <a:latin typeface="Calibri" pitchFamily="34" charset="0"/>
        </a:defRPr>
      </a:lvl2pPr>
      <a:lvl3pPr algn="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A7800"/>
          </a:solidFill>
          <a:latin typeface="Calibri" pitchFamily="34" charset="0"/>
        </a:defRPr>
      </a:lvl3pPr>
      <a:lvl4pPr algn="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A7800"/>
          </a:solidFill>
          <a:latin typeface="Calibri" pitchFamily="34" charset="0"/>
        </a:defRPr>
      </a:lvl4pPr>
      <a:lvl5pPr algn="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A7800"/>
          </a:solidFill>
          <a:latin typeface="Calibri" pitchFamily="34" charset="0"/>
        </a:defRPr>
      </a:lvl5pPr>
      <a:lvl6pPr marL="457200" algn="r" defTabSz="912813" rtl="0" fontAlgn="base">
        <a:spcBef>
          <a:spcPct val="0"/>
        </a:spcBef>
        <a:spcAft>
          <a:spcPct val="0"/>
        </a:spcAft>
        <a:defRPr sz="3200" b="1">
          <a:solidFill>
            <a:srgbClr val="FA7800"/>
          </a:solidFill>
          <a:latin typeface="Calibri" pitchFamily="34" charset="0"/>
        </a:defRPr>
      </a:lvl6pPr>
      <a:lvl7pPr marL="914400" algn="r" defTabSz="912813" rtl="0" fontAlgn="base">
        <a:spcBef>
          <a:spcPct val="0"/>
        </a:spcBef>
        <a:spcAft>
          <a:spcPct val="0"/>
        </a:spcAft>
        <a:defRPr sz="3200" b="1">
          <a:solidFill>
            <a:srgbClr val="FA7800"/>
          </a:solidFill>
          <a:latin typeface="Calibri" pitchFamily="34" charset="0"/>
        </a:defRPr>
      </a:lvl7pPr>
      <a:lvl8pPr marL="1371600" algn="r" defTabSz="912813" rtl="0" fontAlgn="base">
        <a:spcBef>
          <a:spcPct val="0"/>
        </a:spcBef>
        <a:spcAft>
          <a:spcPct val="0"/>
        </a:spcAft>
        <a:defRPr sz="3200" b="1">
          <a:solidFill>
            <a:srgbClr val="FA7800"/>
          </a:solidFill>
          <a:latin typeface="Calibri" pitchFamily="34" charset="0"/>
        </a:defRPr>
      </a:lvl8pPr>
      <a:lvl9pPr marL="1828800" algn="r" defTabSz="912813" rtl="0" fontAlgn="base">
        <a:spcBef>
          <a:spcPct val="0"/>
        </a:spcBef>
        <a:spcAft>
          <a:spcPct val="0"/>
        </a:spcAft>
        <a:defRPr sz="3200" b="1">
          <a:solidFill>
            <a:srgbClr val="FA7800"/>
          </a:solidFill>
          <a:latin typeface="Calibri" pitchFamily="34" charset="0"/>
        </a:defRPr>
      </a:lvl9pPr>
    </p:titleStyle>
    <p:bodyStyle>
      <a:lvl1pPr marL="357188" indent="-357188" algn="l" defTabSz="912813" rtl="0" eaLnBrk="0" fontAlgn="base" hangingPunct="0">
        <a:spcBef>
          <a:spcPct val="30000"/>
        </a:spcBef>
        <a:spcAft>
          <a:spcPct val="0"/>
        </a:spcAft>
        <a:buFont typeface="Wingdings" panose="05000000000000000000" pitchFamily="2" charset="2"/>
        <a:buChar char="v"/>
        <a:defRPr sz="2400">
          <a:solidFill>
            <a:srgbClr val="00A096"/>
          </a:solidFill>
          <a:latin typeface="+mn-lt"/>
          <a:ea typeface="+mn-ea"/>
          <a:cs typeface="+mn-cs"/>
        </a:defRPr>
      </a:lvl1pPr>
      <a:lvl2pPr marL="804863" indent="-268288" algn="l" defTabSz="912813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rgbClr val="00A096"/>
          </a:solidFill>
          <a:latin typeface="+mn-lt"/>
        </a:defRPr>
      </a:lvl2pPr>
      <a:lvl3pPr marL="1252538" indent="-268288" algn="l" defTabSz="912813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rgbClr val="00A096"/>
          </a:solidFill>
          <a:latin typeface="+mn-lt"/>
        </a:defRPr>
      </a:lvl3pPr>
      <a:lvl4pPr marL="1700213" indent="-268288" algn="l" defTabSz="912813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ü"/>
        <a:defRPr sz="1600">
          <a:solidFill>
            <a:srgbClr val="00A096"/>
          </a:solidFill>
          <a:latin typeface="+mn-lt"/>
        </a:defRPr>
      </a:lvl4pPr>
      <a:lvl5pPr marL="21082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A096"/>
          </a:solidFill>
          <a:latin typeface="Verdana" pitchFamily="34" charset="0"/>
        </a:defRPr>
      </a:lvl5pPr>
      <a:lvl6pPr marL="2565400" indent="-228600" algn="l" defTabSz="912813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A096"/>
          </a:solidFill>
          <a:latin typeface="Verdana" pitchFamily="34" charset="0"/>
        </a:defRPr>
      </a:lvl6pPr>
      <a:lvl7pPr marL="3022600" indent="-228600" algn="l" defTabSz="912813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A096"/>
          </a:solidFill>
          <a:latin typeface="Verdana" pitchFamily="34" charset="0"/>
        </a:defRPr>
      </a:lvl7pPr>
      <a:lvl8pPr marL="3479800" indent="-228600" algn="l" defTabSz="912813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A096"/>
          </a:solidFill>
          <a:latin typeface="Verdana" pitchFamily="34" charset="0"/>
        </a:defRPr>
      </a:lvl8pPr>
      <a:lvl9pPr marL="3937000" indent="-228600" algn="l" defTabSz="912813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A096"/>
          </a:solidFill>
          <a:latin typeface="Verdana" pitchFamily="34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3" name="Text Box 13"/>
          <p:cNvSpPr txBox="1">
            <a:spLocks noChangeArrowheads="1"/>
          </p:cNvSpPr>
          <p:nvPr/>
        </p:nvSpPr>
        <p:spPr bwMode="auto">
          <a:xfrm>
            <a:off x="1215242" y="2649305"/>
            <a:ext cx="8018405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CC3300"/>
                </a:solidFill>
              </a:rPr>
              <a:t>Puesta en marcha de medidas para la mejora de la AP ratificadas por la Mesa Sectorial</a:t>
            </a:r>
            <a:endParaRPr lang="es-ES" sz="4000" b="1" dirty="0">
              <a:solidFill>
                <a:srgbClr val="CC3300"/>
              </a:solidFill>
            </a:endParaRPr>
          </a:p>
          <a:p>
            <a:pPr algn="ctr"/>
            <a:endParaRPr lang="es-ES" sz="4000" dirty="0"/>
          </a:p>
        </p:txBody>
      </p:sp>
      <p:sp>
        <p:nvSpPr>
          <p:cNvPr id="215057" name="Text Box 17"/>
          <p:cNvSpPr txBox="1">
            <a:spLocks noChangeArrowheads="1"/>
          </p:cNvSpPr>
          <p:nvPr/>
        </p:nvSpPr>
        <p:spPr bwMode="auto">
          <a:xfrm>
            <a:off x="1340748" y="5176317"/>
            <a:ext cx="7326659" cy="9516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192" b="1" dirty="0">
                <a:solidFill>
                  <a:srgbClr val="CC3300"/>
                </a:solidFill>
              </a:rPr>
              <a:t>              </a:t>
            </a:r>
            <a:endParaRPr lang="es-ES" sz="1596" b="1" i="1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1596" b="1" i="1" dirty="0">
                <a:solidFill>
                  <a:srgbClr val="000099"/>
                </a:solidFill>
              </a:rPr>
              <a:t>                  				</a:t>
            </a:r>
            <a:endParaRPr lang="es-ES" sz="1596" b="1" i="1" dirty="0">
              <a:solidFill>
                <a:srgbClr val="FF0066"/>
              </a:solidFill>
            </a:endParaRPr>
          </a:p>
        </p:txBody>
      </p:sp>
      <p:pic>
        <p:nvPicPr>
          <p:cNvPr id="215058" name="Picture 18" descr="rubic_c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788" y="72982"/>
            <a:ext cx="2370437" cy="2395846"/>
          </a:xfrm>
          <a:prstGeom prst="rect">
            <a:avLst/>
          </a:prstGeom>
          <a:noFill/>
        </p:spPr>
      </p:pic>
      <p:pic>
        <p:nvPicPr>
          <p:cNvPr id="215060" name="Picture 20" descr="mapa_bibliot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1709" y="48906"/>
            <a:ext cx="2092399" cy="2523966"/>
          </a:xfrm>
          <a:prstGeom prst="rect">
            <a:avLst/>
          </a:prstGeom>
          <a:noFill/>
        </p:spPr>
      </p:pic>
      <p:pic>
        <p:nvPicPr>
          <p:cNvPr id="215061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83673">
            <a:off x="7607521" y="558866"/>
            <a:ext cx="976994" cy="137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322811" y="5010044"/>
            <a:ext cx="9364113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ts val="0"/>
              </a:spcBef>
              <a:defRPr/>
            </a:pPr>
            <a:r>
              <a:rPr lang="es-ES" b="1" i="1" dirty="0">
                <a:solidFill>
                  <a:srgbClr val="000099"/>
                </a:solidFill>
                <a:latin typeface="Arial" charset="0"/>
                <a:cs typeface="Arial" charset="0"/>
              </a:rPr>
              <a:t>           	</a:t>
            </a:r>
            <a:r>
              <a:rPr lang="es-ES" b="1" i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Rueda de prensa del Departamento de Sanidad</a:t>
            </a:r>
          </a:p>
          <a:p>
            <a:pPr algn="r" eaLnBrk="0" hangingPunct="0">
              <a:spcBef>
                <a:spcPts val="0"/>
              </a:spcBef>
              <a:defRPr/>
            </a:pPr>
            <a:r>
              <a:rPr lang="es-ES" b="1" i="1" dirty="0">
                <a:solidFill>
                  <a:srgbClr val="000099"/>
                </a:solidFill>
                <a:latin typeface="Arial" charset="0"/>
                <a:cs typeface="Arial" charset="0"/>
              </a:rPr>
              <a:t>	</a:t>
            </a:r>
            <a:r>
              <a:rPr lang="es-ES" b="1" i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		del Gobierno de Aragón                                                                </a:t>
            </a:r>
            <a:r>
              <a:rPr lang="es-ES" b="1" i="1" dirty="0">
                <a:solidFill>
                  <a:srgbClr val="000099"/>
                </a:solidFill>
                <a:latin typeface="Arial" charset="0"/>
                <a:cs typeface="Arial" charset="0"/>
              </a:rPr>
              <a:t>	</a:t>
            </a:r>
            <a:endParaRPr lang="es-ES" sz="1400" b="1" i="1" dirty="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pPr algn="r" eaLnBrk="0" hangingPunct="0">
              <a:spcBef>
                <a:spcPts val="0"/>
              </a:spcBef>
              <a:defRPr/>
            </a:pPr>
            <a:r>
              <a:rPr lang="es-ES" b="1" i="1" dirty="0">
                <a:solidFill>
                  <a:srgbClr val="000099"/>
                </a:solidFill>
                <a:latin typeface="Arial" charset="0"/>
                <a:cs typeface="Arial" charset="0"/>
              </a:rPr>
              <a:t>		                   		</a:t>
            </a:r>
            <a:endParaRPr lang="es-ES" sz="1400" b="1" i="1" dirty="0">
              <a:solidFill>
                <a:srgbClr val="FF0066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403641" y="5627835"/>
            <a:ext cx="2375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es-ES" sz="16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7 </a:t>
            </a:r>
            <a:r>
              <a:rPr lang="es-ES" sz="16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de </a:t>
            </a:r>
            <a:r>
              <a:rPr lang="es-ES" sz="16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febrero </a:t>
            </a:r>
            <a:r>
              <a:rPr lang="es-ES" sz="16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de </a:t>
            </a:r>
            <a:r>
              <a:rPr lang="es-ES" sz="16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2023</a:t>
            </a:r>
            <a:endParaRPr lang="es-E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04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274120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Con carácter general se comienza con 1 consulta por centro en aquellos equipos con mayor presión asistencial y demoras superiores a 3 días.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 Citación desde las unidades de Admisión (UA) solo para la modalidad de “cita presencial”. Y solo cuando se superen las demoras de 3 días laborables.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Trabajo de las DAP con coordinadores y UA para gestionar las citaciones. Se remitirán Instrucciones específicas para las UA.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Posibilidad de cita igualmente desde las consultas CARE a criterio de la enfermera responsable.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Enfermería: mismas condiciones.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E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177815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AGENDAS DE “APOYO AL EQUIPO (MEDICINA DE FAMILIA/PEDIATRÍA” (II)</a:t>
            </a:r>
            <a:endParaRPr lang="es-ES" sz="2800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46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497335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Implantación en todos los EAP de acuerdo con lo que se establece en el Acuerdo de Gestión Clínica de todos los centros de salud para 2022-2023.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Gestión de la demanda por profesionales de enfermería con resolución de forma autónoma (en procesos protocolizados) o de forma colaborativa con el médicos de familia o pediatra.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Cuando se precise colaboración con el facultativo se derivará a su consulta para ser atendido en ella o bien en la consulta de apoyo al equipo a criterio del facultativo.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97805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CONSULTAS DE ALTA RESOLUCIÓN</a:t>
            </a:r>
          </a:p>
          <a:p>
            <a:pPr algn="ctr"/>
            <a:r>
              <a:rPr lang="es-ES" sz="32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ENFERMERÍA (CARE)</a:t>
            </a:r>
            <a:endParaRPr lang="es-ES" sz="3200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3490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554485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Campañas informativas a la población sobre el uso de los recursos sanitarios.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Incremento de la retribución en concepto de productividad por tarjeta sanitaria (TIS) para </a:t>
            </a:r>
            <a:r>
              <a:rPr lang="es-ES" sz="2600" b="1" dirty="0" smtClean="0">
                <a:solidFill>
                  <a:srgbClr val="C00000"/>
                </a:solidFill>
              </a:rPr>
              <a:t>MF/</a:t>
            </a:r>
            <a:r>
              <a:rPr lang="es-ES" sz="2600" b="1" dirty="0" err="1" smtClean="0">
                <a:solidFill>
                  <a:srgbClr val="C00000"/>
                </a:solidFill>
              </a:rPr>
              <a:t>Ped</a:t>
            </a:r>
            <a:r>
              <a:rPr lang="es-ES" sz="2600" b="1" dirty="0" smtClean="0">
                <a:solidFill>
                  <a:srgbClr val="C00000"/>
                </a:solidFill>
              </a:rPr>
              <a:t>/Enf</a:t>
            </a: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 en los intervalos de edad de 7-13 años y el de &gt; 80 años.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Se establece el máximo de TIS en 1.600 en MF/Enf y en 1.000 en Pediatría. Compromiso de creación de nuevas plazas en los centros que superen esas cifras.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223535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MEDIDAS ADICIONALES</a:t>
            </a:r>
            <a:endParaRPr lang="es-ES" sz="4000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114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0658" y="1052900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Medidas relacionadas con la atención continuada: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rgbClr val="C00000"/>
                </a:solidFill>
              </a:rPr>
              <a:t>Evaluación continua de necesidades en la ciudad de Zaragoza.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rgbClr val="C00000"/>
                </a:solidFill>
              </a:rPr>
              <a:t>Atención en centros rurales, con apertura 24 horas.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rgbClr val="C00000"/>
                </a:solidFill>
              </a:rPr>
              <a:t>Integración del personal MAC/EAC en los equipos.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rgbClr val="C00000"/>
                </a:solidFill>
              </a:rPr>
              <a:t>Medidas en relación con la IT.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rgbClr val="C00000"/>
                </a:solidFill>
              </a:rPr>
              <a:t>Jornada complementaria (jornada especial).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rgbClr val="C00000"/>
                </a:solidFill>
              </a:rPr>
              <a:t>Planificación de la actividad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rgbClr val="C00000"/>
                </a:solidFill>
              </a:rPr>
              <a:t>Productividad fija: aumento 5% retrib. desde 1-7-2022 y aumento a MAC/EAC nivel 3 (Sector) cuando se desplazan de su centro habitual (efecto 1-1-2023).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rgbClr val="C00000"/>
                </a:solidFill>
              </a:rPr>
              <a:t>Complemento de atención continuada en vacaciones.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rgbClr val="C00000"/>
                </a:solidFill>
              </a:rPr>
              <a:t>Movilidad por necesidades asistenciales.</a:t>
            </a:r>
            <a:endParaRPr lang="es-ES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54013" lvl="1" indent="-354013" algn="just" defTabSz="720725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Seguridad </a:t>
            </a:r>
            <a:r>
              <a:rPr lang="es-ES" sz="2600" b="1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laboral en los centros de trabajo</a:t>
            </a: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.</a:t>
            </a:r>
            <a:endParaRPr lang="es-ES" sz="2600" b="1" dirty="0" smtClean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223535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MEDIDAS ADICIONALES (II)</a:t>
            </a:r>
            <a:endParaRPr lang="es-ES" sz="4000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55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994415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Trabajo conjunto de Gerencia del SALUD con las DAP para la puesta en marcha de las acciones.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Trabajo conjunto de las DAP con los coordinadores médicos y de enfermería de los EAP para adaptar las acciones a la realidad de cada centro de salud.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Seguimiento semanal de las consultas de apoyo al equipo para ir adaptando su oferta a las necesidades de cada centro de salud (coordinadores de EAP + DAP + Gerencia del SALUD).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El objetivo más importante es mejorar la atención sanitaria que prestamos a nuestros pacientes con el mínimo de demoras en la citación.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189245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CONSIDERACIONES FINALES</a:t>
            </a:r>
            <a:endParaRPr lang="es-ES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3280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9138" y="1750138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Preacuerdo para la desconvocatoria de huelga en AP (CESM-FASAMET) alcanzado el 19 de </a:t>
            </a: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enero </a:t>
            </a: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de 2023.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Ratificación de este preacuerdo por la Mesa Sectorial de Sanidad del pasado 24 de febrero.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Acuerdo pendiente de aprobación por el Consejo de Gobierno de Aragón.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Negociación en curso con organizaciones UGT, CCOO y CSIF por convocatoria de huelga para el 31 de marzo próximo.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340748" y="231605"/>
            <a:ext cx="6840538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ANTECEDENTES</a:t>
            </a:r>
            <a:endParaRPr lang="es-ES" sz="4800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038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341347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Publicación en BOA el </a:t>
            </a:r>
            <a:r>
              <a:rPr lang="es-ES" sz="2600" b="1" dirty="0">
                <a:solidFill>
                  <a:schemeClr val="accent6">
                    <a:lumMod val="75000"/>
                  </a:schemeClr>
                </a:solidFill>
              </a:rPr>
              <a:t>día 28 de febrero </a:t>
            </a: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de las Instrucciones para la reducción de la carga burocrática en el ámbito de la Atención Primaria.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339185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4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MEDIDAS SOBRE DESBUROCRATIZACIÓN</a:t>
            </a:r>
            <a:endParaRPr lang="es-ES" sz="3400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95" y="2522342"/>
            <a:ext cx="8651022" cy="163011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276" y="4200544"/>
            <a:ext cx="7695220" cy="161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315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430989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Maternidad y riesgo durante el embarazo.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Incapacidad temporal.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Prescripción farmacéutica.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Interconsulta con Atención Hospitalaria.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Transporte sanitario.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Emisión de justificantes e informes.</a:t>
            </a:r>
          </a:p>
          <a:p>
            <a:pPr marL="0" indent="0" algn="just">
              <a:buNone/>
            </a:pPr>
            <a:r>
              <a:rPr lang="es-ES" sz="2600" b="1" dirty="0" smtClean="0">
                <a:solidFill>
                  <a:srgbClr val="C00000"/>
                </a:solidFill>
              </a:rPr>
              <a:t>28/2: Publicación en BOA y remisión a Gerencias de Sector como responsables de su puesta en marcha y seguimiento.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ES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ES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339185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4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MEDIDAS SOBRE DESBUROCRATIZACIÓN</a:t>
            </a:r>
            <a:endParaRPr lang="es-ES" sz="3400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605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576229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Se reconoce un complemento retributivo a médicos de familia y enfermeras con nombramiento de tutores de formación sanitaria especializada.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Igualmente se reconoce un complemento para los colaboradores docentes de Pediatría con </a:t>
            </a: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MIR </a:t>
            </a: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a su cargo durante el tiempo efectivo de rotación del residente.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Medida efectiva con la incorporación de los nuevos residentes prevista para el próximo mes de mayo.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177815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RETRIBUCIÓN A TUTORES MIR/EIR Y COLABORADORES DOCENTES DE PEDIATRÍA</a:t>
            </a:r>
            <a:endParaRPr lang="es-ES" sz="2800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4615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145910"/>
            <a:ext cx="871245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Autorizadas por las DAP siempre que existan dificultades para la realización de las sustituciones de profesionales por contingencias o permisos reglamentarios.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Carácter voluntario.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Dos modalidades para médicos de familia/pediatras: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chemeClr val="accent6">
                    <a:lumMod val="75000"/>
                  </a:schemeClr>
                </a:solidFill>
              </a:rPr>
              <a:t>En el mismo horario de trabajo: complemento retributivo del 100% de la plaza sustituida.</a:t>
            </a:r>
            <a:endParaRPr lang="es-ES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solidFill>
                  <a:schemeClr val="accent6">
                    <a:lumMod val="75000"/>
                  </a:schemeClr>
                </a:solidFill>
              </a:rPr>
              <a:t>Con ampliación horaria de al menos 2 horas de trabajo: complemento retributivo del 125%</a:t>
            </a:r>
            <a:r>
              <a:rPr lang="es-ES" sz="2200" b="1" dirty="0">
                <a:solidFill>
                  <a:srgbClr val="C00000"/>
                </a:solidFill>
              </a:rPr>
              <a:t> </a:t>
            </a:r>
            <a:r>
              <a:rPr lang="es-ES" sz="2200" b="1" dirty="0">
                <a:solidFill>
                  <a:schemeClr val="accent6">
                    <a:lumMod val="75000"/>
                  </a:schemeClr>
                </a:solidFill>
              </a:rPr>
              <a:t>de la plaza sustituida</a:t>
            </a:r>
            <a:r>
              <a:rPr lang="es-ES" sz="22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357188" lvl="1" indent="-357188" algn="just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Posibilidad de aplicación al personal de Área y Enfermería de SM.</a:t>
            </a:r>
            <a:endParaRPr lang="es-ES" sz="26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242363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ACUMULACIÓN DE CUPOS</a:t>
            </a:r>
            <a:endParaRPr lang="es-ES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75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416653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Podrá ser solicitada por MF y ENF cuando se cumplan los 55 años y sin necesidad de realizar actividad adicional “sustitutoria”.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Las DAP podrán autorizar la realización de esa actividad adicional (módulos de consultas) teniendo en cuenta las guardias realizadas en los 3 años anteriores (módulos).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Módulos de consulta de una tarde a la semana con 20 pacientes/día.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Retribución a través del complemento de atención continuada.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242363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EXENCIÓN DE GUARDIAS</a:t>
            </a:r>
            <a:endParaRPr lang="es-ES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206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287557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Para todos los MF y ENF que realizan guardias en EAP con apertura 24 x 7 se establece una jornada complementaria de 720 horas/año.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Si se sobrepasa dicho límite, siempre con carácter voluntario, las horas de exceso se compensarán con un 25% adicional sobre el precio de la hora habitual.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Se garantiza el descanso entre jornadas posterior a la realización de una guardia al día siguiente.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Se cubrirá esta ausencia por parte del resto del EAP, personal MAC/EAC o mediante acúmulo de consultas (autorizado por la DAP).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242363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DESCANSO TRAS GUARDIAS</a:t>
            </a:r>
            <a:endParaRPr lang="es-ES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44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348" y="1085855"/>
            <a:ext cx="8456612" cy="4318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Los profesionales podrán superar los límites de agenda establecidos de forma voluntaria.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Las “agendas de apoyo” se organizarán en los centros de forma </a:t>
            </a:r>
            <a:r>
              <a:rPr lang="es-ES" sz="2600" b="1" u="sng" dirty="0" smtClean="0">
                <a:solidFill>
                  <a:schemeClr val="accent6">
                    <a:lumMod val="75000"/>
                  </a:schemeClr>
                </a:solidFill>
              </a:rPr>
              <a:t>voluntaria</a:t>
            </a: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 al superarse los límites máximos de consulta (35 pacientes en MF y 28 en Pediatría).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En horario de 15-17 h (mañanas) o de 11-13 h (tardes).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Se retribuyen adicionalmente (complemento B).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Se ha establecido una “agenda tipo” para todos los profesionales.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600" b="1" dirty="0" smtClean="0">
                <a:solidFill>
                  <a:schemeClr val="accent6">
                    <a:lumMod val="75000"/>
                  </a:schemeClr>
                </a:solidFill>
              </a:rPr>
              <a:t>Las citas deberán ser visibles en SaludInforma para garantizar demoras inferiores a 3 días laborables.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7426" y="177815"/>
            <a:ext cx="9434456" cy="1786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 smtClean="0">
                <a:solidFill>
                  <a:srgbClr val="CC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AGENDAS DE “APOYO AL EQUIPO (MEDICINA DE FAMILIA/PEDIATRÍA”</a:t>
            </a:r>
            <a:endParaRPr lang="es-ES" sz="2800" b="1" dirty="0">
              <a:solidFill>
                <a:srgbClr val="CC33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45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24475</TotalTime>
  <Words>1105</Words>
  <Application>Microsoft Office PowerPoint</Application>
  <PresentationFormat>Personalizado</PresentationFormat>
  <Paragraphs>83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Wingdings</vt:lpstr>
      <vt:lpstr>1_Diseño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Salud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Geriátrica de Teruel</dc:title>
  <dc:subject>23/11/2016</dc:subject>
  <dc:creator>Javier Marzo</dc:creator>
  <cp:lastModifiedBy>prensa</cp:lastModifiedBy>
  <cp:revision>438</cp:revision>
  <cp:lastPrinted>2021-06-17T06:22:11Z</cp:lastPrinted>
  <dcterms:created xsi:type="dcterms:W3CDTF">2004-03-03T08:45:09Z</dcterms:created>
  <dcterms:modified xsi:type="dcterms:W3CDTF">2023-02-27T09:07:43Z</dcterms:modified>
</cp:coreProperties>
</file>